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9"/>
  </p:notesMasterIdLst>
  <p:sldIdLst>
    <p:sldId id="496" r:id="rId2"/>
    <p:sldId id="508" r:id="rId3"/>
    <p:sldId id="512" r:id="rId4"/>
    <p:sldId id="511" r:id="rId5"/>
    <p:sldId id="528" r:id="rId6"/>
    <p:sldId id="510" r:id="rId7"/>
    <p:sldId id="515" r:id="rId8"/>
    <p:sldId id="529" r:id="rId9"/>
    <p:sldId id="520" r:id="rId10"/>
    <p:sldId id="509" r:id="rId11"/>
    <p:sldId id="518" r:id="rId12"/>
    <p:sldId id="522" r:id="rId13"/>
    <p:sldId id="530" r:id="rId14"/>
    <p:sldId id="521" r:id="rId15"/>
    <p:sldId id="519" r:id="rId16"/>
    <p:sldId id="524" r:id="rId17"/>
    <p:sldId id="52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5B6"/>
    <a:srgbClr val="3459C2"/>
    <a:srgbClr val="3F59D9"/>
    <a:srgbClr val="157535"/>
    <a:srgbClr val="FF0000"/>
    <a:srgbClr val="C2E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78" autoAdjust="0"/>
  </p:normalViewPr>
  <p:slideViewPr>
    <p:cSldViewPr>
      <p:cViewPr varScale="1">
        <p:scale>
          <a:sx n="64" d="100"/>
          <a:sy n="64" d="100"/>
        </p:scale>
        <p:origin x="1440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http://a-trest.ru/uploadedFiles/images/logot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954237" cy="101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675" y="2924944"/>
            <a:ext cx="84726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ФОРМА</a:t>
            </a:r>
          </a:p>
          <a:p>
            <a:pPr marL="0" marR="0" lvl="0" indent="0" algn="ctr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презентации для защиты предложения по проекту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-99392"/>
            <a:ext cx="83164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РОССИЙСКАЯ АКАДЕМИЯ НАРОДНОГО ХОЗЯЙСТВА И ГОСУДАРСТВЕННОЙ СЛУЖБЫ ПРИ ПРЕЗИДЕНТЕ РОССИЙСКОЙ ФЕДЕРАЦИИ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836712"/>
            <a:ext cx="705678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Object 4"/>
          <p:cNvGraphicFramePr>
            <a:graphicFrameLocks/>
          </p:cNvGraphicFramePr>
          <p:nvPr/>
        </p:nvGraphicFramePr>
        <p:xfrm>
          <a:off x="251520" y="188640"/>
          <a:ext cx="5760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Изображение" r:id="rId4" imgW="814192" imgH="1139868" progId="StaticMetafile">
                  <p:embed/>
                </p:oleObj>
              </mc:Choice>
              <mc:Fallback>
                <p:oleObj name="Изображение" r:id="rId4" imgW="814192" imgH="1139868" progId="StaticMetafile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576064" cy="792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D:\Мои документы\Фигурки\100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20688"/>
            <a:ext cx="755576" cy="620688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93296"/>
            <a:ext cx="1814852" cy="3777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A507B6-E6D8-40FB-A4EB-898C4F7F4956}"/>
              </a:ext>
            </a:extLst>
          </p:cNvPr>
          <p:cNvSpPr txBox="1"/>
          <p:nvPr/>
        </p:nvSpPr>
        <p:spPr>
          <a:xfrm>
            <a:off x="2105472" y="85904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ЦЕНТР РАЗВИТИЯ ОБРАЗОВАТЕЛЬНЫХ СИСТЕМ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335259"/>
              </p:ext>
            </p:extLst>
          </p:nvPr>
        </p:nvGraphicFramePr>
        <p:xfrm>
          <a:off x="683569" y="1727200"/>
          <a:ext cx="7560840" cy="3921246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124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4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881063" y="381680"/>
            <a:ext cx="6715273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Ограничения и допущения проекта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(данный слайд может отсутствовать)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55536"/>
              </p:ext>
            </p:extLst>
          </p:nvPr>
        </p:nvGraphicFramePr>
        <p:xfrm>
          <a:off x="611561" y="2160833"/>
          <a:ext cx="7992888" cy="2863654"/>
        </p:xfrm>
        <a:graphic>
          <a:graphicData uri="http://schemas.openxmlformats.org/drawingml/2006/table">
            <a:tbl>
              <a:tblPr firstRow="1" bandRow="1"/>
              <a:tblGrid>
                <a:gridCol w="1977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4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07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Ограничения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Ограничивающий фактор, влияющий на ход реализации проекта, программы, портфеля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8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Допущения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предположения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Фактор, который считается верным, реальным, определенным в ходе планирования проекта и не требующий подтверждения.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01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724343"/>
              </p:ext>
            </p:extLst>
          </p:nvPr>
        </p:nvGraphicFramePr>
        <p:xfrm>
          <a:off x="683569" y="1727200"/>
          <a:ext cx="7560840" cy="3921246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124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</a:rPr>
                        <a:t>1.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</a:rPr>
                        <a:t>2.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64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4624"/>
              </p:ext>
            </p:extLst>
          </p:nvPr>
        </p:nvGraphicFramePr>
        <p:xfrm>
          <a:off x="611560" y="1268760"/>
          <a:ext cx="7632849" cy="4379686"/>
        </p:xfrm>
        <a:graphic>
          <a:graphicData uri="http://schemas.openxmlformats.org/drawingml/2006/table">
            <a:tbl>
              <a:tblPr firstRow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6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Возможный вариант –  раскрыть по  задачам, по этапам 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0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196752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6912">
              <a:defRPr/>
            </a:pP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Тезисное описание </a:t>
            </a:r>
            <a:r>
              <a:rPr lang="ru-RU" sz="2400" i="1" dirty="0">
                <a:solidFill>
                  <a:srgbClr val="10435C"/>
                </a:solidFill>
                <a:latin typeface="Times New Roman" pitchFamily="18" charset="0"/>
                <a:cs typeface="Times New Roman" pitchFamily="18" charset="0"/>
              </a:rPr>
              <a:t>механизма реализации проектного решения: </a:t>
            </a:r>
          </a:p>
          <a:p>
            <a:pPr lvl="0" algn="ctr" defTabSz="986912">
              <a:defRPr/>
            </a:pPr>
            <a:r>
              <a:rPr lang="ru-RU" sz="2400" i="1" dirty="0">
                <a:solidFill>
                  <a:srgbClr val="10435C"/>
                </a:solidFill>
                <a:latin typeface="Times New Roman" pitchFamily="18" charset="0"/>
                <a:cs typeface="Times New Roman" pitchFamily="18" charset="0"/>
              </a:rPr>
              <a:t>как будут меняться результаты </a:t>
            </a:r>
          </a:p>
          <a:p>
            <a:pPr lvl="0" algn="ctr" defTabSz="986912">
              <a:defRPr/>
            </a:pPr>
            <a:r>
              <a:rPr lang="ru-RU" sz="2400" i="1" dirty="0">
                <a:solidFill>
                  <a:srgbClr val="10435C"/>
                </a:solidFill>
                <a:latin typeface="Times New Roman" pitchFamily="18" charset="0"/>
                <a:cs typeface="Times New Roman" pitchFamily="18" charset="0"/>
              </a:rPr>
              <a:t>и параметры в процессе и после реализации проекта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10435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6756" y="1953434"/>
            <a:ext cx="3097691" cy="3735104"/>
          </a:xfrm>
          <a:prstGeom prst="rect">
            <a:avLst/>
          </a:prstGeom>
          <a:solidFill>
            <a:srgbClr val="0062A7"/>
          </a:solidFill>
          <a:ln w="12700" cap="flat" cmpd="sng" algn="ctr">
            <a:solidFill>
              <a:srgbClr val="0062A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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Изображения, графики, таблицы, наглядно подтверждающие как будут функционировать результаты проекта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59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59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400506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Важный новый  акцент в РФ –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как после завершения проекта  будет дальше работать проектная модель, система и т.д. </a:t>
            </a:r>
          </a:p>
        </p:txBody>
      </p:sp>
    </p:spTree>
    <p:extLst>
      <p:ext uri="{BB962C8B-B14F-4D97-AF65-F5344CB8AC3E}">
        <p14:creationId xmlns:p14="http://schemas.microsoft.com/office/powerpoint/2010/main" val="564887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105454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32457"/>
              </p:ext>
            </p:extLst>
          </p:nvPr>
        </p:nvGraphicFramePr>
        <p:xfrm>
          <a:off x="179512" y="1484784"/>
          <a:ext cx="8509115" cy="4111044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8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1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69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 и возможностей проекта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624716"/>
              </p:ext>
            </p:extLst>
          </p:nvPr>
        </p:nvGraphicFramePr>
        <p:xfrm>
          <a:off x="712098" y="1146303"/>
          <a:ext cx="7964358" cy="4802979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>
                      <a16:colId xmlns:a16="http://schemas.microsoft.com/office/drawing/2014/main" val="1275925445"/>
                    </a:ext>
                  </a:extLst>
                </a:gridCol>
                <a:gridCol w="3580428">
                  <a:extLst>
                    <a:ext uri="{9D8B030D-6E8A-4147-A177-3AD203B41FA5}">
                      <a16:colId xmlns:a16="http://schemas.microsoft.com/office/drawing/2014/main" val="123190958"/>
                    </a:ext>
                  </a:extLst>
                </a:gridCol>
                <a:gridCol w="3928614">
                  <a:extLst>
                    <a:ext uri="{9D8B030D-6E8A-4147-A177-3AD203B41FA5}">
                      <a16:colId xmlns:a16="http://schemas.microsoft.com/office/drawing/2014/main" val="1236641119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риска/ 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77703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71526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934880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58397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43841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08122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12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34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0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72238"/>
              </p:ext>
            </p:extLst>
          </p:nvPr>
        </p:nvGraphicFramePr>
        <p:xfrm>
          <a:off x="179512" y="764704"/>
          <a:ext cx="8831325" cy="6044833"/>
        </p:xfrm>
        <a:graphic>
          <a:graphicData uri="http://schemas.openxmlformats.org/drawingml/2006/table">
            <a:tbl>
              <a:tblPr firstRow="1" bandRow="1"/>
              <a:tblGrid>
                <a:gridCol w="54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9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74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197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4145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источники финансирования, млн рублей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 рублей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87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Консолидированные бюджеты субъектов Российской Федерации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87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субсидии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федерального бюджета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846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организационные мероприятия по проекту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203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Функциональное направление проекта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2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11727" y="397411"/>
            <a:ext cx="8520545" cy="970202"/>
          </a:xfrm>
        </p:spPr>
        <p:txBody>
          <a:bodyPr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6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должно содержать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(в контексте требований постановления Правительства 1050)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1551" y="2056819"/>
            <a:ext cx="7974866" cy="389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идею  проекта,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проблем,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цели,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результаты и показатели,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подходы к способам, этапам и формам их достижения,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оценки сроков, бюджета,</a:t>
            </a:r>
            <a:r>
              <a:rPr kumimoji="0" lang="ru-RU" sz="3086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риски </a:t>
            </a:r>
          </a:p>
        </p:txBody>
      </p:sp>
    </p:spTree>
    <p:extLst>
      <p:ext uri="{BB962C8B-B14F-4D97-AF65-F5344CB8AC3E}">
        <p14:creationId xmlns:p14="http://schemas.microsoft.com/office/powerpoint/2010/main" val="182356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42062" y="2924944"/>
            <a:ext cx="32598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ФОРМА:</a:t>
            </a:r>
          </a:p>
          <a:p>
            <a:pPr marL="0" marR="0" lvl="0" indent="0" algn="ctr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основные разделы</a:t>
            </a:r>
          </a:p>
        </p:txBody>
      </p:sp>
    </p:spTree>
    <p:extLst>
      <p:ext uri="{BB962C8B-B14F-4D97-AF65-F5344CB8AC3E}">
        <p14:creationId xmlns:p14="http://schemas.microsoft.com/office/powerpoint/2010/main" val="260619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60409"/>
              </p:ext>
            </p:extLst>
          </p:nvPr>
        </p:nvGraphicFramePr>
        <p:xfrm>
          <a:off x="630382" y="2060848"/>
          <a:ext cx="7883235" cy="2363813"/>
        </p:xfrm>
        <a:graphic>
          <a:graphicData uri="http://schemas.openxmlformats.org/drawingml/2006/table">
            <a:tbl>
              <a:tblPr firstRow="1" bandRow="1"/>
              <a:tblGrid>
                <a:gridCol w="214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66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471591"/>
              </p:ext>
            </p:extLst>
          </p:nvPr>
        </p:nvGraphicFramePr>
        <p:xfrm>
          <a:off x="395536" y="1124744"/>
          <a:ext cx="8451090" cy="5185072"/>
        </p:xfrm>
        <a:graphic>
          <a:graphicData uri="http://schemas.openxmlformats.org/drawingml/2006/table">
            <a:tbl>
              <a:tblPr/>
              <a:tblGrid>
                <a:gridCol w="347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6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60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Указывается связь проекта с официальными документами, содержащими прямые или косвенные основания для реализации проекта.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См. пример Приоритетные проекты 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9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Приводится перечень государственных программ Российской Федерации в рамках которых планируется реализация проекта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См. пример Приоритетные проекты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6395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68194"/>
              </p:ext>
            </p:extLst>
          </p:nvPr>
        </p:nvGraphicFramePr>
        <p:xfrm>
          <a:off x="607955" y="188641"/>
          <a:ext cx="7880947" cy="3419907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:a16="http://schemas.microsoft.com/office/drawing/2014/main" val="1973703757"/>
                    </a:ext>
                  </a:extLst>
                </a:gridCol>
                <a:gridCol w="4241645">
                  <a:extLst>
                    <a:ext uri="{9D8B030D-6E8A-4147-A177-3AD203B41FA5}">
                      <a16:colId xmlns:a16="http://schemas.microsoft.com/office/drawing/2014/main" val="119063058"/>
                    </a:ext>
                  </a:extLst>
                </a:gridCol>
                <a:gridCol w="1619473">
                  <a:extLst>
                    <a:ext uri="{9D8B030D-6E8A-4147-A177-3AD203B41FA5}">
                      <a16:colId xmlns:a16="http://schemas.microsoft.com/office/drawing/2014/main" val="2923494648"/>
                    </a:ext>
                  </a:extLst>
                </a:gridCol>
              </a:tblGrid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25505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60854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251668"/>
                  </a:ext>
                </a:extLst>
              </a:tr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Функциональный заказчик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23597"/>
                  </a:ext>
                </a:extLst>
              </a:tr>
              <a:tr h="7009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6089"/>
              </p:ext>
            </p:extLst>
          </p:nvPr>
        </p:nvGraphicFramePr>
        <p:xfrm>
          <a:off x="611560" y="3645024"/>
          <a:ext cx="7880947" cy="2749872"/>
        </p:xfrm>
        <a:graphic>
          <a:graphicData uri="http://schemas.openxmlformats.org/drawingml/2006/table">
            <a:tbl>
              <a:tblPr firstRow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87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8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141" y="984277"/>
            <a:ext cx="5345906" cy="1288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</a:t>
            </a: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Тезисное описание ситуации </a:t>
            </a:r>
          </a:p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параметров до начала реализации проекта.</a:t>
            </a:r>
          </a:p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Акцент на противоречие  и проблему,  которая решается в рамках проекта</a:t>
            </a: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1727" b="0" i="1" u="none" strike="noStrike" kern="1200" cap="none" spc="0" normalizeH="0" baseline="0" noProof="0" dirty="0">
              <a:ln>
                <a:noFill/>
              </a:ln>
              <a:solidFill>
                <a:srgbClr val="10435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564625" y="2743477"/>
            <a:ext cx="2430734" cy="3141911"/>
          </a:xfrm>
          <a:prstGeom prst="rect">
            <a:avLst/>
          </a:prstGeom>
        </p:spPr>
        <p:txBody>
          <a:bodyPr/>
          <a:lstStyle>
            <a:lvl1pPr marL="342900" indent="-34290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Clr>
                <a:schemeClr val="tx1"/>
              </a:buClr>
              <a:buFont typeface="+mj-lt"/>
              <a:buAutoNum type="arabicPeriod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89721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293693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797664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301636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0062A7"/>
              </a:buClr>
              <a:buSzTx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rgbClr val="49556E"/>
                </a:solidFill>
                <a:latin typeface="Calibri Light"/>
              </a:rPr>
              <a:t>….</a:t>
            </a:r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0062A7"/>
              </a:buClr>
              <a:buSz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См. следующий слайд возможного описания проблемного поля проекта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132856"/>
            <a:ext cx="3633011" cy="4038144"/>
          </a:xfrm>
          <a:prstGeom prst="rect">
            <a:avLst/>
          </a:prstGeom>
          <a:solidFill>
            <a:srgbClr val="0062A7"/>
          </a:solidFill>
          <a:ln w="12700" cap="flat" cmpd="sng" algn="ctr">
            <a:solidFill>
              <a:srgbClr val="0062A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Изображения, графики, таблицы, наглядно подтверждающие наличие проблемы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59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59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2098" cy="10771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     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Предпосылки реализации проекта </a:t>
            </a:r>
            <a:b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 пояснения к представлению противоречия и проблемы)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EE5AD83-6827-46B7-BFCD-15AADAE0211B}"/>
              </a:ext>
            </a:extLst>
          </p:cNvPr>
          <p:cNvGrpSpPr/>
          <p:nvPr/>
        </p:nvGrpSpPr>
        <p:grpSpPr>
          <a:xfrm>
            <a:off x="611560" y="1628800"/>
            <a:ext cx="7754366" cy="4579051"/>
            <a:chOff x="1632418" y="3090970"/>
            <a:chExt cx="6756006" cy="3528230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7A3BB45-5483-4645-83F0-3018BCEE5238}"/>
                </a:ext>
              </a:extLst>
            </p:cNvPr>
            <p:cNvSpPr/>
            <p:nvPr/>
          </p:nvSpPr>
          <p:spPr>
            <a:xfrm>
              <a:off x="1632418" y="3090970"/>
              <a:ext cx="2691900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Какое новое</a:t>
              </a:r>
            </a:p>
            <a:p>
              <a:pPr algn="ctr"/>
              <a:r>
                <a:rPr lang="ru-RU" sz="2395" dirty="0">
                  <a:solidFill>
                    <a:schemeClr val="accent4">
                      <a:lumMod val="50000"/>
                    </a:schemeClr>
                  </a:solidFill>
                </a:rPr>
                <a:t>качество</a:t>
              </a:r>
              <a:r>
                <a:rPr lang="ru-RU" sz="2395" dirty="0">
                  <a:solidFill>
                    <a:srgbClr val="C00000"/>
                  </a:solidFill>
                </a:rPr>
                <a:t> </a:t>
              </a:r>
              <a:r>
                <a:rPr lang="ru-RU" sz="2395" dirty="0">
                  <a:solidFill>
                    <a:schemeClr val="tx1"/>
                  </a:solidFill>
                </a:rPr>
                <a:t>необходимо </a:t>
              </a:r>
            </a:p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и какие </a:t>
              </a:r>
              <a:r>
                <a:rPr lang="ru-RU" sz="2395" dirty="0">
                  <a:solidFill>
                    <a:schemeClr val="accent4">
                      <a:lumMod val="50000"/>
                    </a:schemeClr>
                  </a:solidFill>
                </a:rPr>
                <a:t>возможности</a:t>
              </a:r>
              <a:r>
                <a:rPr lang="ru-RU" sz="2395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2395" dirty="0">
                  <a:solidFill>
                    <a:schemeClr val="tx1"/>
                  </a:solidFill>
                </a:rPr>
                <a:t>существуют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D8ECA644-4DBA-4625-AFB4-A3B243873548}"/>
                </a:ext>
              </a:extLst>
            </p:cNvPr>
            <p:cNvSpPr/>
            <p:nvPr/>
          </p:nvSpPr>
          <p:spPr>
            <a:xfrm>
              <a:off x="5724128" y="3106850"/>
              <a:ext cx="2664296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Что мешает реализовать эти </a:t>
              </a:r>
              <a:r>
                <a:rPr lang="ru-RU" sz="2395" dirty="0">
                  <a:solidFill>
                    <a:schemeClr val="accent4">
                      <a:lumMod val="50000"/>
                    </a:schemeClr>
                  </a:solidFill>
                </a:rPr>
                <a:t>возможности?</a:t>
              </a:r>
            </a:p>
            <a:p>
              <a:pPr algn="ctr"/>
              <a:r>
                <a:rPr lang="ru-RU" sz="2395" b="1" dirty="0">
                  <a:solidFill>
                    <a:srgbClr val="157535"/>
                  </a:solidFill>
                </a:rPr>
                <a:t>ПРИЧИНЫ…..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B1207349-E3D7-4839-BAE8-149E42E9A432}"/>
                </a:ext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:a16="http://schemas.microsoft.com/office/drawing/2014/main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52" b="1" dirty="0">
                  <a:solidFill>
                    <a:schemeClr val="accent4">
                      <a:lumMod val="50000"/>
                    </a:schemeClr>
                  </a:solidFill>
                </a:rPr>
                <a:t>ВЫВОД –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ПРОТИВОРЕЧИЕ…. ИЛИ ПРОБЛЕМА…..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Какие </a:t>
              </a:r>
              <a:r>
                <a:rPr lang="ru-RU" sz="2052" dirty="0">
                  <a:solidFill>
                    <a:schemeClr val="accent4">
                      <a:lumMod val="50000"/>
                    </a:schemeClr>
                  </a:solidFill>
                </a:rPr>
                <a:t>выгоды </a:t>
              </a:r>
              <a:r>
                <a:rPr lang="ru-RU" sz="2052" dirty="0">
                  <a:solidFill>
                    <a:schemeClr val="tx1"/>
                  </a:solidFill>
                </a:rPr>
                <a:t>получают субъекты 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от разрешения противоречия (проблемы)?</a:t>
              </a: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:a16="http://schemas.microsoft.com/office/drawing/2014/main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19195"/>
              </p:ext>
            </p:extLst>
          </p:nvPr>
        </p:nvGraphicFramePr>
        <p:xfrm>
          <a:off x="179512" y="1628800"/>
          <a:ext cx="8712967" cy="4150072"/>
        </p:xfrm>
        <a:graphic>
          <a:graphicData uri="http://schemas.openxmlformats.org/drawingml/2006/table">
            <a:tbl>
              <a:tblPr firstRow="1" bandRow="1"/>
              <a:tblGrid>
                <a:gridCol w="152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5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721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85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8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2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7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7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косвенный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407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  <p:extLst>
      <p:ext uri="{BB962C8B-B14F-4D97-AF65-F5344CB8AC3E}">
        <p14:creationId xmlns:p14="http://schemas.microsoft.com/office/powerpoint/2010/main" val="248735941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794</Words>
  <Application>Microsoft Office PowerPoint</Application>
  <PresentationFormat>Экран (4:3)</PresentationFormat>
  <Paragraphs>207</Paragraphs>
  <Slides>17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Unicode MS</vt:lpstr>
      <vt:lpstr>Calibri</vt:lpstr>
      <vt:lpstr>Calibri Light</vt:lpstr>
      <vt:lpstr>Symbol</vt:lpstr>
      <vt:lpstr>Times New Roman</vt:lpstr>
      <vt:lpstr>Wingdings 2</vt:lpstr>
      <vt:lpstr>HDOfficeLightV0</vt:lpstr>
      <vt:lpstr>Изображение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Предпосылки реализации проекта  ( пояснения к представлению противоречия и проблемы)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Наталья</cp:lastModifiedBy>
  <cp:revision>155</cp:revision>
  <dcterms:created xsi:type="dcterms:W3CDTF">2012-01-11T08:01:34Z</dcterms:created>
  <dcterms:modified xsi:type="dcterms:W3CDTF">2018-04-17T07:14:45Z</dcterms:modified>
</cp:coreProperties>
</file>