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69" r:id="rId13"/>
    <p:sldId id="260" r:id="rId14"/>
    <p:sldId id="261" r:id="rId15"/>
    <p:sldId id="2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выполнения работы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5 А (Тазовский)</c:v>
                </c:pt>
                <c:pt idx="1">
                  <c:v>5 Б (Гыда)</c:v>
                </c:pt>
                <c:pt idx="2">
                  <c:v>5 В (Гыда)</c:v>
                </c:pt>
                <c:pt idx="3">
                  <c:v>5 Г (Антипаюта)</c:v>
                </c:pt>
                <c:pt idx="4">
                  <c:v>5 Д (Тазовский)</c:v>
                </c:pt>
                <c:pt idx="5">
                  <c:v>5 Н (Находка)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0.32500000000000001</c:v>
                </c:pt>
                <c:pt idx="1">
                  <c:v>0.30599999999999999</c:v>
                </c:pt>
                <c:pt idx="2">
                  <c:v>0.36799999999999999</c:v>
                </c:pt>
                <c:pt idx="3">
                  <c:v>0.44600000000000001</c:v>
                </c:pt>
                <c:pt idx="4">
                  <c:v>0.36299999999999999</c:v>
                </c:pt>
                <c:pt idx="5">
                  <c:v>0.183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881152"/>
        <c:axId val="58882688"/>
      </c:barChart>
      <c:catAx>
        <c:axId val="58881152"/>
        <c:scaling>
          <c:orientation val="minMax"/>
        </c:scaling>
        <c:delete val="0"/>
        <c:axPos val="b"/>
        <c:majorTickMark val="out"/>
        <c:minorTickMark val="none"/>
        <c:tickLblPos val="nextTo"/>
        <c:crossAx val="58882688"/>
        <c:crosses val="autoZero"/>
        <c:auto val="1"/>
        <c:lblAlgn val="ctr"/>
        <c:lblOffset val="100"/>
        <c:noMultiLvlLbl val="0"/>
      </c:catAx>
      <c:valAx>
        <c:axId val="58882688"/>
        <c:scaling>
          <c:orientation val="minMax"/>
          <c:max val="0.5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.00%" sourceLinked="1"/>
        <c:majorTickMark val="out"/>
        <c:minorTickMark val="none"/>
        <c:tickLblPos val="nextTo"/>
        <c:crossAx val="58881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выполнения работы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5 А (Тазовский)</c:v>
                </c:pt>
                <c:pt idx="1">
                  <c:v>5 Б (Гыда)</c:v>
                </c:pt>
                <c:pt idx="2">
                  <c:v>5 В (Гыда)</c:v>
                </c:pt>
                <c:pt idx="3">
                  <c:v>5 Г (Антипаюта)</c:v>
                </c:pt>
                <c:pt idx="4">
                  <c:v>5 Д (Тазовский)</c:v>
                </c:pt>
                <c:pt idx="5">
                  <c:v>5 Н (Находка)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46</c:v>
                </c:pt>
                <c:pt idx="1">
                  <c:v>24</c:v>
                </c:pt>
                <c:pt idx="2">
                  <c:v>37</c:v>
                </c:pt>
                <c:pt idx="3">
                  <c:v>50</c:v>
                </c:pt>
                <c:pt idx="4">
                  <c:v>35</c:v>
                </c:pt>
                <c:pt idx="5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420160"/>
        <c:axId val="135421952"/>
      </c:barChart>
      <c:catAx>
        <c:axId val="135420160"/>
        <c:scaling>
          <c:orientation val="minMax"/>
        </c:scaling>
        <c:delete val="0"/>
        <c:axPos val="b"/>
        <c:majorTickMark val="out"/>
        <c:minorTickMark val="none"/>
        <c:tickLblPos val="nextTo"/>
        <c:crossAx val="135421952"/>
        <c:crosses val="autoZero"/>
        <c:auto val="1"/>
        <c:lblAlgn val="ctr"/>
        <c:lblOffset val="100"/>
        <c:noMultiLvlLbl val="0"/>
      </c:catAx>
      <c:valAx>
        <c:axId val="1354219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3542016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5 А (Тазовский)</c:v>
                </c:pt>
                <c:pt idx="1">
                  <c:v>5 Б (Гыда)</c:v>
                </c:pt>
                <c:pt idx="2">
                  <c:v>5 В (Гыда)</c:v>
                </c:pt>
                <c:pt idx="3">
                  <c:v>5 Г (Антипаюта)</c:v>
                </c:pt>
                <c:pt idx="4">
                  <c:v>5 Д (Тазовский)</c:v>
                </c:pt>
                <c:pt idx="5">
                  <c:v>5 Н (Находка)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32</c:v>
                </c:pt>
                <c:pt idx="1">
                  <c:v>31</c:v>
                </c:pt>
                <c:pt idx="2">
                  <c:v>37</c:v>
                </c:pt>
                <c:pt idx="3">
                  <c:v>45</c:v>
                </c:pt>
                <c:pt idx="4">
                  <c:v>36</c:v>
                </c:pt>
                <c:pt idx="5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Читательская грамотность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5 А (Тазовский)</c:v>
                </c:pt>
                <c:pt idx="1">
                  <c:v>5 Б (Гыда)</c:v>
                </c:pt>
                <c:pt idx="2">
                  <c:v>5 В (Гыда)</c:v>
                </c:pt>
                <c:pt idx="3">
                  <c:v>5 Г (Антипаюта)</c:v>
                </c:pt>
                <c:pt idx="4">
                  <c:v>5 Д (Тазовский)</c:v>
                </c:pt>
                <c:pt idx="5">
                  <c:v>5 Н (Находка)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46</c:v>
                </c:pt>
                <c:pt idx="1">
                  <c:v>24</c:v>
                </c:pt>
                <c:pt idx="2">
                  <c:v>37</c:v>
                </c:pt>
                <c:pt idx="3">
                  <c:v>50</c:v>
                </c:pt>
                <c:pt idx="4">
                  <c:v>35</c:v>
                </c:pt>
                <c:pt idx="5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1810304"/>
        <c:axId val="291816192"/>
      </c:barChart>
      <c:catAx>
        <c:axId val="291810304"/>
        <c:scaling>
          <c:orientation val="minMax"/>
        </c:scaling>
        <c:delete val="0"/>
        <c:axPos val="b"/>
        <c:majorTickMark val="out"/>
        <c:minorTickMark val="none"/>
        <c:tickLblPos val="nextTo"/>
        <c:crossAx val="291816192"/>
        <c:crosses val="autoZero"/>
        <c:auto val="1"/>
        <c:lblAlgn val="ctr"/>
        <c:lblOffset val="100"/>
        <c:noMultiLvlLbl val="0"/>
      </c:catAx>
      <c:valAx>
        <c:axId val="2918161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918103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учащихся, выполнивших задание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5 А (Тазовский)</c:v>
                </c:pt>
                <c:pt idx="1">
                  <c:v>5 Б (Гыда)</c:v>
                </c:pt>
                <c:pt idx="2">
                  <c:v>5 В (Гыда)</c:v>
                </c:pt>
                <c:pt idx="3">
                  <c:v>5 Г (Антипаюта)</c:v>
                </c:pt>
                <c:pt idx="4">
                  <c:v>5 Д (Тазовский)</c:v>
                </c:pt>
                <c:pt idx="5">
                  <c:v>5 Н (Находка)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4.9925125032792804E-2"/>
          <c:y val="0.85721415577071136"/>
          <c:w val="0.91645279376054389"/>
          <c:h val="0.1265611479419760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учащихся, выполнивших задание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5 А (Тазовский)</c:v>
                </c:pt>
                <c:pt idx="1">
                  <c:v>5 Б (Гыда)</c:v>
                </c:pt>
                <c:pt idx="2">
                  <c:v>5 В (Гыда)</c:v>
                </c:pt>
                <c:pt idx="3">
                  <c:v>5 Г (Антипаюта)</c:v>
                </c:pt>
                <c:pt idx="4">
                  <c:v>5 Д (Тазовский)</c:v>
                </c:pt>
                <c:pt idx="5">
                  <c:v>5 Н (Находка)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</c:v>
                </c:pt>
                <c:pt idx="1">
                  <c:v>5</c:v>
                </c:pt>
                <c:pt idx="2">
                  <c:v>8</c:v>
                </c:pt>
                <c:pt idx="3">
                  <c:v>9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учащихся, выполнивших задание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3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5 А (Тазовский)</c:v>
                </c:pt>
                <c:pt idx="1">
                  <c:v>5 Б (Гыда)</c:v>
                </c:pt>
                <c:pt idx="2">
                  <c:v>5 В (Гыда)</c:v>
                </c:pt>
                <c:pt idx="3">
                  <c:v>5 Г (Антипаюта)</c:v>
                </c:pt>
                <c:pt idx="4">
                  <c:v>5 Д (Тазовский)</c:v>
                </c:pt>
                <c:pt idx="5">
                  <c:v>5 Н (Находка)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8</c:v>
                </c:pt>
                <c:pt idx="4">
                  <c:v>6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8000">
              <a:schemeClr val="accent1">
                <a:tint val="44500"/>
                <a:satMod val="160000"/>
                <a:alpha val="56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3010346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2"/>
                </a:solidFill>
              </a:rPr>
              <a:t>Анализ результатов диагностических </a:t>
            </a:r>
            <a:r>
              <a:rPr lang="ru-RU" sz="4000" b="1" dirty="0" smtClean="0">
                <a:solidFill>
                  <a:schemeClr val="accent2"/>
                </a:solidFill>
              </a:rPr>
              <a:t>работ</a:t>
            </a:r>
            <a:br>
              <a:rPr lang="ru-RU" sz="4000" b="1" dirty="0" smtClean="0">
                <a:solidFill>
                  <a:schemeClr val="accent2"/>
                </a:solidFill>
              </a:rPr>
            </a:br>
            <a:r>
              <a:rPr lang="ru-RU" sz="4000" b="1" dirty="0" smtClean="0">
                <a:solidFill>
                  <a:schemeClr val="accent2"/>
                </a:solidFill>
              </a:rPr>
              <a:t> </a:t>
            </a:r>
            <a:r>
              <a:rPr lang="ru-RU" sz="4000" b="1" dirty="0">
                <a:solidFill>
                  <a:schemeClr val="accent2"/>
                </a:solidFill>
              </a:rPr>
              <a:t>по русскому языку и </a:t>
            </a:r>
            <a:r>
              <a:rPr lang="ru-RU" sz="4000" b="1" dirty="0" smtClean="0">
                <a:solidFill>
                  <a:schemeClr val="accent2"/>
                </a:solidFill>
              </a:rPr>
              <a:t/>
            </a:r>
            <a:br>
              <a:rPr lang="ru-RU" sz="4000" b="1" dirty="0" smtClean="0">
                <a:solidFill>
                  <a:schemeClr val="accent2"/>
                </a:solidFill>
              </a:rPr>
            </a:br>
            <a:r>
              <a:rPr lang="ru-RU" sz="4000" b="1" dirty="0" smtClean="0">
                <a:solidFill>
                  <a:schemeClr val="accent2"/>
                </a:solidFill>
              </a:rPr>
              <a:t>читательской </a:t>
            </a:r>
            <a:r>
              <a:rPr lang="ru-RU" sz="4000" b="1" dirty="0">
                <a:solidFill>
                  <a:schemeClr val="accent2"/>
                </a:solidFill>
              </a:rPr>
              <a:t>грамотности </a:t>
            </a:r>
            <a:r>
              <a:rPr lang="ru-RU" sz="4000" b="1" dirty="0" smtClean="0">
                <a:solidFill>
                  <a:schemeClr val="accent2"/>
                </a:solidFill>
              </a:rPr>
              <a:t/>
            </a:r>
            <a:br>
              <a:rPr lang="ru-RU" sz="4000" b="1" dirty="0" smtClean="0">
                <a:solidFill>
                  <a:schemeClr val="accent2"/>
                </a:solidFill>
              </a:rPr>
            </a:br>
            <a:r>
              <a:rPr lang="ru-RU" sz="4000" b="1" dirty="0" smtClean="0">
                <a:solidFill>
                  <a:schemeClr val="accent2"/>
                </a:solidFill>
              </a:rPr>
              <a:t>учащихся </a:t>
            </a:r>
            <a:r>
              <a:rPr lang="ru-RU" sz="4000" b="1" dirty="0">
                <a:solidFill>
                  <a:schemeClr val="accent2"/>
                </a:solidFill>
              </a:rPr>
              <a:t>5-х </a:t>
            </a:r>
            <a:r>
              <a:rPr lang="ru-RU" sz="4000" b="1" dirty="0" smtClean="0">
                <a:solidFill>
                  <a:schemeClr val="accent2"/>
                </a:solidFill>
              </a:rPr>
              <a:t>классов </a:t>
            </a:r>
            <a:br>
              <a:rPr lang="ru-RU" sz="4000" b="1" dirty="0" smtClean="0">
                <a:solidFill>
                  <a:schemeClr val="accent2"/>
                </a:solidFill>
              </a:rPr>
            </a:br>
            <a:r>
              <a:rPr lang="ru-RU" sz="4000" b="1" dirty="0" smtClean="0">
                <a:solidFill>
                  <a:schemeClr val="accent2"/>
                </a:solidFill>
              </a:rPr>
              <a:t>МКОУ </a:t>
            </a:r>
            <a:r>
              <a:rPr lang="ru-RU" sz="4000" b="1" dirty="0" err="1" smtClean="0">
                <a:solidFill>
                  <a:schemeClr val="accent2"/>
                </a:solidFill>
              </a:rPr>
              <a:t>Тазовская</a:t>
            </a:r>
            <a:r>
              <a:rPr lang="ru-RU" sz="4000" b="1" dirty="0" smtClean="0">
                <a:solidFill>
                  <a:schemeClr val="accent2"/>
                </a:solidFill>
              </a:rPr>
              <a:t> школа-интернат</a:t>
            </a:r>
            <a:r>
              <a:rPr lang="ru-RU" sz="4000" dirty="0">
                <a:solidFill>
                  <a:schemeClr val="accent2"/>
                </a:solidFill>
              </a:rPr>
              <a:t/>
            </a:r>
            <a:br>
              <a:rPr lang="ru-RU" sz="4000" dirty="0">
                <a:solidFill>
                  <a:schemeClr val="accent2"/>
                </a:solidFill>
              </a:rPr>
            </a:br>
            <a:endParaRPr lang="ru-RU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900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3 группа умений.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Интерпретация </a:t>
            </a:r>
            <a:r>
              <a:rPr lang="ru-RU" sz="3200" dirty="0"/>
              <a:t>новых фактов на основе информации из текста </a:t>
            </a:r>
            <a:r>
              <a:rPr lang="ru-RU" sz="3200" dirty="0" smtClean="0"/>
              <a:t>– </a:t>
            </a:r>
          </a:p>
          <a:p>
            <a:pPr marL="0" indent="0"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17 человек (15%)</a:t>
            </a:r>
            <a:r>
              <a:rPr lang="ru-RU" sz="3200" b="1" dirty="0"/>
              <a:t>				</a:t>
            </a:r>
            <a:r>
              <a:rPr lang="ru-RU" sz="3200" dirty="0"/>
              <a:t>													</a:t>
            </a:r>
          </a:p>
          <a:p>
            <a:r>
              <a:rPr lang="ru-RU" sz="3200" dirty="0" smtClean="0"/>
              <a:t>Использование информации </a:t>
            </a:r>
            <a:r>
              <a:rPr lang="ru-RU" sz="3200" dirty="0"/>
              <a:t>из текста для решения практической задачи –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26 человек (23%)</a:t>
            </a:r>
            <a:r>
              <a:rPr lang="ru-RU" sz="3200" b="1" dirty="0"/>
              <a:t>	</a:t>
            </a:r>
            <a:r>
              <a:rPr lang="ru-RU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7923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8122096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Результаты диагностических работ (%)</a:t>
            </a:r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6839579"/>
              </p:ext>
            </p:extLst>
          </p:nvPr>
        </p:nvGraphicFramePr>
        <p:xfrm>
          <a:off x="467544" y="1397000"/>
          <a:ext cx="8424936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74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/>
                </a:solidFill>
              </a:rPr>
              <a:t>Вывод:</a:t>
            </a:r>
            <a:endParaRPr lang="ru-RU" sz="48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8132440" cy="5220072"/>
          </a:xfrm>
        </p:spPr>
        <p:txBody>
          <a:bodyPr/>
          <a:lstStyle/>
          <a:p>
            <a:r>
              <a:rPr lang="ru-RU" sz="3200" dirty="0"/>
              <a:t>Н</a:t>
            </a:r>
            <a:r>
              <a:rPr lang="ru-RU" sz="3200" dirty="0" smtClean="0"/>
              <a:t>едостаточное овладение </a:t>
            </a:r>
            <a:r>
              <a:rPr lang="ru-RU" sz="3200" dirty="0"/>
              <a:t>умениями в области смыслового чтения и работы с информацией на базовом уровне. </a:t>
            </a:r>
            <a:endParaRPr lang="ru-RU" sz="3200" dirty="0" smtClean="0"/>
          </a:p>
          <a:p>
            <a:pPr marL="0" indent="0">
              <a:buNone/>
            </a:pPr>
            <a:endParaRPr lang="ru-RU" sz="3200" dirty="0" smtClean="0"/>
          </a:p>
          <a:p>
            <a:r>
              <a:rPr lang="ru-RU" sz="3200" dirty="0" smtClean="0"/>
              <a:t>Учащиеся </a:t>
            </a:r>
            <a:r>
              <a:rPr lang="ru-RU" sz="3200" dirty="0"/>
              <a:t>не умеют извлекать из текста информацию, представленную в явном и неявном виде, верно интерпретировать основные изложенные в тексте факты, понимать тему и ключевые мысли </a:t>
            </a:r>
            <a:r>
              <a:rPr lang="ru-RU" sz="3200" dirty="0" smtClean="0"/>
              <a:t>текста.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53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724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Умение озаглавливать текст (формулировать основную мысль текста) – </a:t>
            </a:r>
            <a:r>
              <a:rPr lang="ru-RU" sz="3200" b="1" dirty="0" smtClean="0">
                <a:solidFill>
                  <a:schemeClr val="tx1"/>
                </a:solidFill>
              </a:rPr>
              <a:t>13 человека </a:t>
            </a:r>
            <a:r>
              <a:rPr lang="ru-RU" sz="3200" b="1" dirty="0">
                <a:solidFill>
                  <a:schemeClr val="tx1"/>
                </a:solidFill>
              </a:rPr>
              <a:t>(12</a:t>
            </a:r>
            <a:r>
              <a:rPr lang="ru-RU" sz="3200" b="1" dirty="0" smtClean="0">
                <a:solidFill>
                  <a:schemeClr val="tx1"/>
                </a:solidFill>
              </a:rPr>
              <a:t>%)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63445957"/>
              </p:ext>
            </p:extLst>
          </p:nvPr>
        </p:nvGraphicFramePr>
        <p:xfrm>
          <a:off x="251520" y="1628800"/>
          <a:ext cx="88924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85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Умение составлять план текста –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34 человека (31%)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48564866"/>
              </p:ext>
            </p:extLst>
          </p:nvPr>
        </p:nvGraphicFramePr>
        <p:xfrm>
          <a:off x="467544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414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3244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Умение выражать </a:t>
            </a:r>
            <a:r>
              <a:rPr lang="ru-RU" b="1" dirty="0">
                <a:solidFill>
                  <a:schemeClr val="tx1"/>
                </a:solidFill>
              </a:rPr>
              <a:t>собственное мнение, аргументировать его –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23 человека (21%)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1064709"/>
              </p:ext>
            </p:extLst>
          </p:nvPr>
        </p:nvGraphicFramePr>
        <p:xfrm>
          <a:off x="107504" y="1772816"/>
          <a:ext cx="87849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058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Цель работы по предмету 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«Русский язык»: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07288" cy="4876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3200" dirty="0"/>
              <a:t>определить достижение учащимися тех планируемых </a:t>
            </a:r>
            <a:r>
              <a:rPr lang="ru-RU" sz="3200" dirty="0" smtClean="0"/>
              <a:t>результатов,  </a:t>
            </a:r>
            <a:r>
              <a:rPr lang="ru-RU" sz="3200" dirty="0"/>
              <a:t>которые обеспечивают базу для успешного продолжения образования в основной школе</a:t>
            </a:r>
            <a:r>
              <a:rPr lang="ru-RU" sz="3200" dirty="0" smtClean="0"/>
              <a:t>;</a:t>
            </a:r>
          </a:p>
          <a:p>
            <a:endParaRPr lang="ru-RU" sz="3200" dirty="0"/>
          </a:p>
          <a:p>
            <a:r>
              <a:rPr lang="ru-RU" sz="3200" dirty="0" smtClean="0"/>
              <a:t> </a:t>
            </a:r>
            <a:r>
              <a:rPr lang="ru-RU" sz="3200" dirty="0"/>
              <a:t>проверить умения применять </a:t>
            </a:r>
            <a:r>
              <a:rPr lang="ru-RU" sz="3200" dirty="0" smtClean="0"/>
              <a:t> </a:t>
            </a:r>
            <a:r>
              <a:rPr lang="ru-RU" sz="3200" dirty="0"/>
              <a:t>знания для решения разнообразных задач учебного и практического характера средствами русского языка.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1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Диагностическую работу по русскому языку выполняли  110 </a:t>
            </a:r>
            <a:r>
              <a:rPr lang="ru-RU" b="1" dirty="0" smtClean="0">
                <a:solidFill>
                  <a:schemeClr val="tx1"/>
                </a:solidFill>
              </a:rPr>
              <a:t>учащихся.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82947435"/>
              </p:ext>
            </p:extLst>
          </p:nvPr>
        </p:nvGraphicFramePr>
        <p:xfrm>
          <a:off x="179512" y="1397000"/>
          <a:ext cx="8856984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223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Раздел «Развитие речи»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8280920" cy="525658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u="sng" dirty="0"/>
              <a:t>Объект оценивания:</a:t>
            </a:r>
          </a:p>
          <a:p>
            <a:r>
              <a:rPr lang="ru-RU" sz="3600" dirty="0" smtClean="0"/>
              <a:t>умение </a:t>
            </a:r>
            <a:r>
              <a:rPr lang="ru-RU" sz="3600" dirty="0"/>
              <a:t>самостоятельно озаглавливать </a:t>
            </a:r>
            <a:r>
              <a:rPr lang="ru-RU" sz="3600" dirty="0" smtClean="0"/>
              <a:t>текст –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</a:t>
            </a:r>
            <a:r>
              <a:rPr lang="ru-RU" sz="3600" b="1" dirty="0" smtClean="0">
                <a:hlinkClick r:id="rId2" action="ppaction://hlinksldjump"/>
              </a:rPr>
              <a:t>13 человек </a:t>
            </a:r>
            <a:r>
              <a:rPr lang="ru-RU" sz="3600" b="1" dirty="0">
                <a:hlinkClick r:id="rId2" action="ppaction://hlinksldjump"/>
              </a:rPr>
              <a:t>(12</a:t>
            </a:r>
            <a:r>
              <a:rPr lang="ru-RU" sz="3600" b="1" dirty="0" smtClean="0">
                <a:hlinkClick r:id="rId2" action="ppaction://hlinksldjump"/>
              </a:rPr>
              <a:t>%)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/>
              <a:t>умение составлять план </a:t>
            </a:r>
            <a:r>
              <a:rPr lang="ru-RU" sz="3600" dirty="0" smtClean="0"/>
              <a:t>текста – 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</a:t>
            </a:r>
            <a:r>
              <a:rPr lang="ru-RU" sz="3600" b="1" dirty="0" smtClean="0">
                <a:hlinkClick r:id="rId3" action="ppaction://hlinksldjump"/>
              </a:rPr>
              <a:t>34 </a:t>
            </a:r>
            <a:r>
              <a:rPr lang="ru-RU" sz="3600" b="1" dirty="0">
                <a:hlinkClick r:id="rId3" action="ppaction://hlinksldjump"/>
              </a:rPr>
              <a:t>человека (31%)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/>
              <a:t>умение высказывать собственное мнение и обосновывать </a:t>
            </a:r>
            <a:r>
              <a:rPr lang="ru-RU" sz="3600" dirty="0" smtClean="0"/>
              <a:t>его – 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</a:t>
            </a:r>
            <a:r>
              <a:rPr lang="ru-RU" sz="3600" b="1" dirty="0" smtClean="0">
                <a:hlinkClick r:id="rId4" action="ppaction://hlinksldjump"/>
              </a:rPr>
              <a:t>23 </a:t>
            </a:r>
            <a:r>
              <a:rPr lang="ru-RU" sz="3600" b="1" dirty="0">
                <a:hlinkClick r:id="rId4" action="ppaction://hlinksldjump"/>
              </a:rPr>
              <a:t>человека (21%)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79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Назначение диагностической работы по читательской грамотности</a:t>
            </a:r>
            <a:r>
              <a:rPr lang="ru-RU" b="1" dirty="0" smtClean="0">
                <a:solidFill>
                  <a:schemeClr val="accent2"/>
                </a:solidFill>
              </a:rPr>
              <a:t>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77544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200" dirty="0"/>
              <a:t>осуществление оценки уровня </a:t>
            </a:r>
            <a:r>
              <a:rPr lang="ru-RU" sz="3200" dirty="0" err="1"/>
              <a:t>сформированности</a:t>
            </a:r>
            <a:r>
              <a:rPr lang="ru-RU" sz="3200" dirty="0"/>
              <a:t> овладения учащимися 5 класса </a:t>
            </a:r>
            <a:r>
              <a:rPr lang="ru-RU" sz="3200" dirty="0" err="1"/>
              <a:t>метапредметными</a:t>
            </a:r>
            <a:r>
              <a:rPr lang="ru-RU" sz="3200" dirty="0"/>
              <a:t> умениями, связанными со смысловым чтением и работой с информацией</a:t>
            </a:r>
            <a:r>
              <a:rPr lang="ru-RU" sz="3200" dirty="0" smtClean="0"/>
              <a:t>;</a:t>
            </a:r>
          </a:p>
          <a:p>
            <a:pPr marL="0" indent="0">
              <a:buNone/>
            </a:pPr>
            <a:endParaRPr lang="ru-RU" sz="3200" dirty="0"/>
          </a:p>
          <a:p>
            <a:r>
              <a:rPr lang="ru-RU" sz="3200" dirty="0" smtClean="0"/>
              <a:t>оценка </a:t>
            </a:r>
            <a:r>
              <a:rPr lang="ru-RU" sz="3200" dirty="0"/>
              <a:t>готовности и адаптации учащихся 5 класса к обучению в основной школе.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76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Проверяется </a:t>
            </a:r>
            <a:r>
              <a:rPr lang="ru-RU" b="1" dirty="0" err="1">
                <a:solidFill>
                  <a:schemeClr val="tx1"/>
                </a:solidFill>
              </a:rPr>
              <a:t>сформированность</a:t>
            </a:r>
            <a:r>
              <a:rPr lang="ru-RU" b="1" dirty="0">
                <a:solidFill>
                  <a:schemeClr val="tx1"/>
                </a:solidFill>
              </a:rPr>
              <a:t> трех групп умений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1. Общее </a:t>
            </a:r>
            <a:r>
              <a:rPr lang="ru-RU" sz="3600" dirty="0"/>
              <a:t>понимание текста, ориентация в тексте</a:t>
            </a:r>
            <a:r>
              <a:rPr lang="ru-RU" sz="3600" dirty="0" smtClean="0"/>
              <a:t>.</a:t>
            </a:r>
          </a:p>
          <a:p>
            <a:pPr marL="742950" indent="-742950">
              <a:buAutoNum type="arabicPeriod"/>
            </a:pPr>
            <a:endParaRPr lang="ru-RU" sz="3600" dirty="0"/>
          </a:p>
          <a:p>
            <a:pPr marL="0" indent="0">
              <a:buNone/>
            </a:pPr>
            <a:r>
              <a:rPr lang="ru-RU" sz="3600" dirty="0"/>
              <a:t>2. Глубокое и детальное понимание содержания и формы текста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/>
              <a:t>3. Использование информации из текста для различных целей.</a:t>
            </a:r>
          </a:p>
        </p:txBody>
      </p:sp>
    </p:spTree>
    <p:extLst>
      <p:ext uri="{BB962C8B-B14F-4D97-AF65-F5344CB8AC3E}">
        <p14:creationId xmlns:p14="http://schemas.microsoft.com/office/powerpoint/2010/main" val="394761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Диагностическую  работу  выполняли </a:t>
            </a:r>
            <a:r>
              <a:rPr lang="ru-RU" b="1" dirty="0">
                <a:solidFill>
                  <a:schemeClr val="tx1"/>
                </a:solidFill>
              </a:rPr>
              <a:t>113 </a:t>
            </a:r>
            <a:r>
              <a:rPr lang="ru-RU" b="1" dirty="0" smtClean="0">
                <a:solidFill>
                  <a:schemeClr val="tx1"/>
                </a:solidFill>
              </a:rPr>
              <a:t>учащихся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42134361"/>
              </p:ext>
            </p:extLst>
          </p:nvPr>
        </p:nvGraphicFramePr>
        <p:xfrm>
          <a:off x="251520" y="1397000"/>
          <a:ext cx="8784976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093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1 группа умений.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21934" y="1412776"/>
            <a:ext cx="8870546" cy="4572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Определяют </a:t>
            </a:r>
            <a:r>
              <a:rPr lang="ru-RU" sz="3200" dirty="0"/>
              <a:t>тему текста </a:t>
            </a:r>
            <a:r>
              <a:rPr lang="ru-RU" sz="3200" dirty="0" smtClean="0"/>
              <a:t>– </a:t>
            </a:r>
            <a:r>
              <a:rPr lang="ru-RU" sz="3200" b="1" dirty="0" smtClean="0"/>
              <a:t>33 </a:t>
            </a:r>
            <a:r>
              <a:rPr lang="ru-RU" sz="3200" b="1" dirty="0"/>
              <a:t>человека (29%)</a:t>
            </a:r>
            <a:r>
              <a:rPr lang="ru-RU" sz="3200" dirty="0"/>
              <a:t>								</a:t>
            </a:r>
          </a:p>
          <a:p>
            <a:r>
              <a:rPr lang="ru-RU" sz="3200" dirty="0" smtClean="0"/>
              <a:t>Сопоставляют явную информацию </a:t>
            </a:r>
            <a:r>
              <a:rPr lang="ru-RU" sz="3200" dirty="0"/>
              <a:t>с графической  -</a:t>
            </a:r>
            <a:r>
              <a:rPr lang="ru-RU" sz="3200" b="1" dirty="0"/>
              <a:t>18 человек (16%)</a:t>
            </a:r>
            <a:r>
              <a:rPr lang="ru-RU" sz="3200" dirty="0"/>
              <a:t>											</a:t>
            </a:r>
          </a:p>
          <a:p>
            <a:r>
              <a:rPr lang="ru-RU" sz="3200" dirty="0" smtClean="0"/>
              <a:t>Формулируют </a:t>
            </a:r>
            <a:r>
              <a:rPr lang="ru-RU" sz="3200" dirty="0"/>
              <a:t>несложный вывод из явной </a:t>
            </a:r>
            <a:r>
              <a:rPr lang="ru-RU" sz="3200" dirty="0" smtClean="0"/>
              <a:t>информации - </a:t>
            </a:r>
            <a:r>
              <a:rPr lang="ru-RU" sz="3200" b="1" dirty="0" smtClean="0"/>
              <a:t>32 </a:t>
            </a:r>
            <a:r>
              <a:rPr lang="ru-RU" sz="3200" b="1" dirty="0"/>
              <a:t>человек (28%)	</a:t>
            </a:r>
            <a:r>
              <a:rPr lang="ru-RU" sz="3200" dirty="0"/>
              <a:t>										</a:t>
            </a:r>
          </a:p>
          <a:p>
            <a:r>
              <a:rPr lang="ru-RU" sz="3200" dirty="0" smtClean="0"/>
              <a:t> Находят </a:t>
            </a:r>
            <a:r>
              <a:rPr lang="ru-RU" sz="3200" dirty="0"/>
              <a:t>в тексте явную информацию </a:t>
            </a:r>
            <a:r>
              <a:rPr lang="ru-RU" sz="3200" dirty="0" smtClean="0"/>
              <a:t>– </a:t>
            </a:r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</a:t>
            </a:r>
            <a:r>
              <a:rPr lang="ru-RU" sz="3200" b="1" dirty="0" smtClean="0"/>
              <a:t>34 </a:t>
            </a:r>
            <a:r>
              <a:rPr lang="ru-RU" sz="3200" b="1" dirty="0"/>
              <a:t>человек (30%)</a:t>
            </a:r>
            <a:r>
              <a:rPr lang="ru-RU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2136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2 группа умений.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136904" cy="4572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Формулируют  вывод </a:t>
            </a:r>
            <a:r>
              <a:rPr lang="ru-RU" sz="3200" dirty="0"/>
              <a:t>на основе явной информации - 	</a:t>
            </a:r>
            <a:r>
              <a:rPr lang="ru-RU" sz="3200" b="1" dirty="0"/>
              <a:t>34 </a:t>
            </a:r>
            <a:r>
              <a:rPr lang="ru-RU" sz="3200" b="1" dirty="0" smtClean="0"/>
              <a:t>человек (30%)</a:t>
            </a:r>
            <a:r>
              <a:rPr lang="ru-RU" sz="3200" dirty="0"/>
              <a:t>																	</a:t>
            </a:r>
          </a:p>
          <a:p>
            <a:r>
              <a:rPr lang="ru-RU" sz="3200" dirty="0" smtClean="0"/>
              <a:t> Формулируют </a:t>
            </a:r>
            <a:r>
              <a:rPr lang="ru-RU" sz="3200" dirty="0"/>
              <a:t>вывод на основе неявной информации - </a:t>
            </a:r>
            <a:r>
              <a:rPr lang="ru-RU" sz="3200" b="1" dirty="0" smtClean="0"/>
              <a:t>24 человека (21%)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186774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</TotalTime>
  <Words>310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Анализ результатов диагностических работ  по русскому языку и  читательской грамотности  учащихся 5-х классов  МКОУ Тазовская школа-интернат </vt:lpstr>
      <vt:lpstr>Цель работы по предмету  «Русский язык»:</vt:lpstr>
      <vt:lpstr>Диагностическую работу по русскому языку выполняли  110 учащихся.</vt:lpstr>
      <vt:lpstr>Раздел «Развитие речи»</vt:lpstr>
      <vt:lpstr>Назначение диагностической работы по читательской грамотности:</vt:lpstr>
      <vt:lpstr>Проверяется сформированность трех групп умений:</vt:lpstr>
      <vt:lpstr>Диагностическую  работу  выполняли 113 учащихся</vt:lpstr>
      <vt:lpstr>1 группа умений. </vt:lpstr>
      <vt:lpstr>2 группа умений. </vt:lpstr>
      <vt:lpstr>3 группа умений.</vt:lpstr>
      <vt:lpstr>Результаты диагностических работ (%)</vt:lpstr>
      <vt:lpstr>Вывод:</vt:lpstr>
      <vt:lpstr>Умение озаглавливать текст (формулировать основную мысль текста) – 13 человека (12%)</vt:lpstr>
      <vt:lpstr>Умение составлять план текста –  34 человека (31%)</vt:lpstr>
      <vt:lpstr>Умение выражать собственное мнение, аргументировать его –  23 человека (21%)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диагностических работ  по русскому языку и  читательской грамотности  учащихся 5-х классов  МКОУ Тазовская школа-интернат</dc:title>
  <dc:creator>Боброва Наталия</dc:creator>
  <cp:lastModifiedBy>mxk</cp:lastModifiedBy>
  <cp:revision>9</cp:revision>
  <dcterms:created xsi:type="dcterms:W3CDTF">2018-12-16T11:53:37Z</dcterms:created>
  <dcterms:modified xsi:type="dcterms:W3CDTF">2018-12-18T03:25:22Z</dcterms:modified>
</cp:coreProperties>
</file>